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  <p:sldId id="268" r:id="rId48"/>
    <p:sldId id="269" r:id="rId4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bril Fatface" charset="1" panose="02000503000000020003"/>
      <p:regular r:id="rId10"/>
    </p:embeddedFont>
    <p:embeddedFont>
      <p:font typeface="Abril Fatface Italics" charset="1" panose="02000503000000020003"/>
      <p:regular r:id="rId11"/>
    </p:embeddedFont>
    <p:embeddedFont>
      <p:font typeface="Mont Bold" charset="1" panose="00000800000000000000"/>
      <p:regular r:id="rId12"/>
    </p:embeddedFont>
    <p:embeddedFont>
      <p:font typeface="Mont Bold Bold" charset="1" panose="00000A00000000000000"/>
      <p:regular r:id="rId13"/>
    </p:embeddedFont>
    <p:embeddedFont>
      <p:font typeface="Mont Bold Italics" charset="1" panose="00000800000000000000"/>
      <p:regular r:id="rId14"/>
    </p:embeddedFont>
    <p:embeddedFont>
      <p:font typeface="Mont Bold Bold Italics" charset="1" panose="00000A00000000000000"/>
      <p:regular r:id="rId15"/>
    </p:embeddedFont>
    <p:embeddedFont>
      <p:font typeface="Halant Medium" charset="1" panose="00000600000000000000"/>
      <p:regular r:id="rId16"/>
    </p:embeddedFont>
    <p:embeddedFont>
      <p:font typeface="Halant Medium Bold" charset="1" panose="00000700000000000000"/>
      <p:regular r:id="rId17"/>
    </p:embeddedFont>
    <p:embeddedFont>
      <p:font typeface="Libre Franklin Bold" charset="1" panose="00000800000000000000"/>
      <p:regular r:id="rId18"/>
    </p:embeddedFont>
    <p:embeddedFont>
      <p:font typeface="Libre Franklin Bold Bold" charset="1" panose="00000900000000000000"/>
      <p:regular r:id="rId19"/>
    </p:embeddedFont>
    <p:embeddedFont>
      <p:font typeface="Libre Franklin Bold Italics" charset="1" panose="00000800000000000000"/>
      <p:regular r:id="rId20"/>
    </p:embeddedFont>
    <p:embeddedFont>
      <p:font typeface="Libre Franklin Bold Bold Italics" charset="1" panose="00000900000000000000"/>
      <p:regular r:id="rId21"/>
    </p:embeddedFont>
    <p:embeddedFont>
      <p:font typeface="Libre Franklin Black" charset="1" panose="00000A00000000000000"/>
      <p:regular r:id="rId22"/>
    </p:embeddedFont>
    <p:embeddedFont>
      <p:font typeface="Libre Franklin Black Italics" charset="1" panose="00000A00000000000000"/>
      <p:regular r:id="rId23"/>
    </p:embeddedFont>
    <p:embeddedFont>
      <p:font typeface="Garet" charset="1" panose="00000000000000000000"/>
      <p:regular r:id="rId24"/>
    </p:embeddedFont>
    <p:embeddedFont>
      <p:font typeface="Garet Bold" charset="1" panose="00000000000000000000"/>
      <p:regular r:id="rId25"/>
    </p:embeddedFont>
    <p:embeddedFont>
      <p:font typeface="Canva Sans" charset="1" panose="020B0503030501040103"/>
      <p:regular r:id="rId26"/>
    </p:embeddedFont>
    <p:embeddedFont>
      <p:font typeface="Canva Sans Bold" charset="1" panose="020B0803030501040103"/>
      <p:regular r:id="rId27"/>
    </p:embeddedFont>
    <p:embeddedFont>
      <p:font typeface="Canva Sans Italics" charset="1" panose="020B0503030501040103"/>
      <p:regular r:id="rId28"/>
    </p:embeddedFont>
    <p:embeddedFont>
      <p:font typeface="Canva Sans Bold Italics" charset="1" panose="020B0803030501040103"/>
      <p:regular r:id="rId29"/>
    </p:embeddedFont>
    <p:embeddedFont>
      <p:font typeface="Canva Sans Medium" charset="1" panose="020B0603030501040103"/>
      <p:regular r:id="rId30"/>
    </p:embeddedFont>
    <p:embeddedFont>
      <p:font typeface="Canva Sans Medium Italics" charset="1" panose="020B0603030501040103"/>
      <p:regular r:id="rId31"/>
    </p:embeddedFont>
    <p:embeddedFont>
      <p:font typeface="Alice" charset="1" panose="00000500000000000000"/>
      <p:regular r:id="rId32"/>
    </p:embeddedFont>
    <p:embeddedFont>
      <p:font typeface="Alice Bold" charset="1" panose="00000500000000000000"/>
      <p:regular r:id="rId33"/>
    </p:embeddedFont>
    <p:embeddedFont>
      <p:font typeface="Alice Italics" charset="1" panose="00000500000000000000"/>
      <p:regular r:id="rId34"/>
    </p:embeddedFont>
    <p:embeddedFont>
      <p:font typeface="Alice Bold Italics" charset="1" panose="000005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47" Target="slides/slide12.xml" Type="http://schemas.openxmlformats.org/officeDocument/2006/relationships/slide"/><Relationship Id="rId48" Target="slides/slide13.xml" Type="http://schemas.openxmlformats.org/officeDocument/2006/relationships/slide"/><Relationship Id="rId49" Target="slides/slide14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52623"/>
            <a:ext cx="18288000" cy="3007526"/>
          </a:xfrm>
          <a:custGeom>
            <a:avLst/>
            <a:gdLst/>
            <a:ahLst/>
            <a:cxnLst/>
            <a:rect r="r" b="b" t="t" l="l"/>
            <a:pathLst>
              <a:path h="3007526" w="18288000">
                <a:moveTo>
                  <a:pt x="0" y="0"/>
                </a:moveTo>
                <a:lnTo>
                  <a:pt x="18288000" y="0"/>
                </a:lnTo>
                <a:lnTo>
                  <a:pt x="18288000" y="3007527"/>
                </a:lnTo>
                <a:lnTo>
                  <a:pt x="0" y="30075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63131" r="0" b="-420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789727"/>
            <a:ext cx="2501391" cy="2430092"/>
          </a:xfrm>
          <a:custGeom>
            <a:avLst/>
            <a:gdLst/>
            <a:ahLst/>
            <a:cxnLst/>
            <a:rect r="r" b="b" t="t" l="l"/>
            <a:pathLst>
              <a:path h="2430092" w="2501391">
                <a:moveTo>
                  <a:pt x="0" y="0"/>
                </a:moveTo>
                <a:lnTo>
                  <a:pt x="2501391" y="0"/>
                </a:lnTo>
                <a:lnTo>
                  <a:pt x="2501391" y="2430093"/>
                </a:lnTo>
                <a:lnTo>
                  <a:pt x="0" y="24300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998494" y="1028700"/>
            <a:ext cx="11921940" cy="1952147"/>
            <a:chOff x="0" y="0"/>
            <a:chExt cx="15895920" cy="260286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57150"/>
              <a:ext cx="15895920" cy="25457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7060"/>
                </a:lnSpc>
              </a:pPr>
              <a:r>
                <a:rPr lang="en-US" sz="6419">
                  <a:solidFill>
                    <a:srgbClr val="3878D3"/>
                  </a:solidFill>
                  <a:latin typeface="Halant Medium Bold"/>
                </a:rPr>
                <a:t>Green</a:t>
              </a:r>
              <a:r>
                <a:rPr lang="en-US" sz="6419">
                  <a:solidFill>
                    <a:srgbClr val="191919"/>
                  </a:solidFill>
                  <a:latin typeface="Halant Medium Bold"/>
                </a:rPr>
                <a:t> </a:t>
              </a:r>
              <a:r>
                <a:rPr lang="en-US" sz="6419">
                  <a:solidFill>
                    <a:srgbClr val="73C044"/>
                  </a:solidFill>
                  <a:latin typeface="Halant Medium Bold"/>
                </a:rPr>
                <a:t>University Of Bangladesh</a:t>
              </a:r>
            </a:p>
            <a:p>
              <a:pPr algn="just">
                <a:lnSpc>
                  <a:spcPts val="7706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897505" y="1310956"/>
              <a:ext cx="14998415" cy="1031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097"/>
                </a:lnSpc>
              </a:pPr>
              <a:r>
                <a:rPr lang="en-US" sz="2581" spc="38">
                  <a:solidFill>
                    <a:srgbClr val="000000"/>
                  </a:solidFill>
                  <a:latin typeface="Abril Fatface Bold"/>
                </a:rPr>
                <a:t>DEPARTMENT OF COMPUTER SCIENCE AND ENGINEERING(CSE)</a:t>
              </a:r>
            </a:p>
            <a:p>
              <a:pPr algn="just">
                <a:lnSpc>
                  <a:spcPts val="3097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2430888" y="2062475"/>
              <a:ext cx="10187852" cy="5360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062"/>
                </a:lnSpc>
              </a:pPr>
              <a:r>
                <a:rPr lang="en-US" sz="2784" spc="119">
                  <a:solidFill>
                    <a:srgbClr val="000000"/>
                  </a:solidFill>
                  <a:latin typeface="Alice"/>
                </a:rPr>
                <a:t>FACULTY OF SCIENCE AND ENGINEERING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367566" y="3478779"/>
            <a:ext cx="13552867" cy="1529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7"/>
              </a:lnSpc>
            </a:pPr>
            <a:r>
              <a:rPr lang="en-US" sz="2590">
                <a:solidFill>
                  <a:srgbClr val="000000"/>
                </a:solidFill>
                <a:latin typeface="Canva Sans Bold"/>
              </a:rPr>
              <a:t>Course Title:</a:t>
            </a:r>
            <a:r>
              <a:rPr lang="en-US" sz="2590">
                <a:solidFill>
                  <a:srgbClr val="000000"/>
                </a:solidFill>
                <a:latin typeface="Canva Sans"/>
              </a:rPr>
              <a:t>  Engineering Economics</a:t>
            </a:r>
          </a:p>
          <a:p>
            <a:pPr algn="ctr">
              <a:lnSpc>
                <a:spcPts val="3627"/>
              </a:lnSpc>
            </a:pPr>
            <a:r>
              <a:rPr lang="en-US" sz="2590">
                <a:solidFill>
                  <a:srgbClr val="000000"/>
                </a:solidFill>
                <a:latin typeface="Canva Sans Bold"/>
              </a:rPr>
              <a:t>Course Code: GED 301</a:t>
            </a:r>
          </a:p>
          <a:p>
            <a:pPr algn="ctr">
              <a:lnSpc>
                <a:spcPts val="3627"/>
              </a:lnSpc>
            </a:pPr>
            <a:r>
              <a:rPr lang="en-US" sz="2590">
                <a:solidFill>
                  <a:srgbClr val="000000"/>
                </a:solidFill>
                <a:latin typeface="Canva Sans Bold"/>
              </a:rPr>
              <a:t> Section: </a:t>
            </a:r>
            <a:r>
              <a:rPr lang="en-US" sz="2590">
                <a:solidFill>
                  <a:srgbClr val="000000"/>
                </a:solidFill>
                <a:latin typeface="Canva Sans"/>
              </a:rPr>
              <a:t>PC-221DG</a:t>
            </a:r>
          </a:p>
          <a:p>
            <a:pPr algn="ctr">
              <a:lnSpc>
                <a:spcPts val="114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260099" y="7590831"/>
            <a:ext cx="3767801" cy="556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3"/>
              </a:lnSpc>
            </a:pPr>
            <a:r>
              <a:rPr lang="en-US" sz="3245">
                <a:solidFill>
                  <a:srgbClr val="000000"/>
                </a:solidFill>
                <a:latin typeface="Canva Sans Bold"/>
              </a:rPr>
              <a:t>Course Instructor 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809079" y="8223134"/>
            <a:ext cx="4669841" cy="1077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55"/>
              </a:lnSpc>
            </a:pPr>
            <a:r>
              <a:rPr lang="en-US" sz="2425">
                <a:solidFill>
                  <a:srgbClr val="000000"/>
                </a:solidFill>
                <a:latin typeface="Canva Sans Bold"/>
              </a:rPr>
              <a:t>Shahidul Islam </a:t>
            </a:r>
          </a:p>
          <a:p>
            <a:pPr algn="ctr">
              <a:lnSpc>
                <a:spcPts val="2803"/>
              </a:lnSpc>
            </a:pPr>
            <a:r>
              <a:rPr lang="en-US" sz="2225">
                <a:solidFill>
                  <a:srgbClr val="000000"/>
                </a:solidFill>
                <a:latin typeface="Canva Sans Bold"/>
              </a:rPr>
              <a:t>Lecturer </a:t>
            </a:r>
          </a:p>
          <a:p>
            <a:pPr algn="ctr">
              <a:lnSpc>
                <a:spcPts val="2803"/>
              </a:lnSpc>
            </a:pPr>
            <a:r>
              <a:rPr lang="en-US" sz="2225">
                <a:solidFill>
                  <a:srgbClr val="000000"/>
                </a:solidFill>
                <a:latin typeface="Canva Sans Bold"/>
              </a:rPr>
              <a:t>Green University Of Bangladesh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915492" y="6009240"/>
            <a:ext cx="245701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BD59"/>
                </a:solidFill>
                <a:latin typeface="Libre Franklin Bold"/>
              </a:rPr>
              <a:t>Group-04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45174"/>
            <a:ext cx="8913177" cy="1771087"/>
            <a:chOff x="0" y="0"/>
            <a:chExt cx="2347503" cy="4664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47503" cy="466459"/>
            </a:xfrm>
            <a:custGeom>
              <a:avLst/>
              <a:gdLst/>
              <a:ahLst/>
              <a:cxnLst/>
              <a:rect r="r" b="b" t="t" l="l"/>
              <a:pathLst>
                <a:path h="466459" w="2347503">
                  <a:moveTo>
                    <a:pt x="44298" y="0"/>
                  </a:moveTo>
                  <a:lnTo>
                    <a:pt x="2303205" y="0"/>
                  </a:lnTo>
                  <a:cubicBezTo>
                    <a:pt x="2314954" y="0"/>
                    <a:pt x="2326221" y="4667"/>
                    <a:pt x="2334529" y="12975"/>
                  </a:cubicBezTo>
                  <a:cubicBezTo>
                    <a:pt x="2342836" y="21282"/>
                    <a:pt x="2347503" y="32550"/>
                    <a:pt x="2347503" y="44298"/>
                  </a:cubicBezTo>
                  <a:lnTo>
                    <a:pt x="2347503" y="422161"/>
                  </a:lnTo>
                  <a:cubicBezTo>
                    <a:pt x="2347503" y="446626"/>
                    <a:pt x="2327671" y="466459"/>
                    <a:pt x="2303205" y="466459"/>
                  </a:cubicBezTo>
                  <a:lnTo>
                    <a:pt x="44298" y="466459"/>
                  </a:lnTo>
                  <a:cubicBezTo>
                    <a:pt x="32550" y="466459"/>
                    <a:pt x="21282" y="461792"/>
                    <a:pt x="12975" y="453485"/>
                  </a:cubicBezTo>
                  <a:cubicBezTo>
                    <a:pt x="4667" y="445177"/>
                    <a:pt x="0" y="433910"/>
                    <a:pt x="0" y="422161"/>
                  </a:cubicBezTo>
                  <a:lnTo>
                    <a:pt x="0" y="44298"/>
                  </a:lnTo>
                  <a:cubicBezTo>
                    <a:pt x="0" y="19833"/>
                    <a:pt x="19833" y="0"/>
                    <a:pt x="44298" y="0"/>
                  </a:cubicBezTo>
                  <a:close/>
                </a:path>
              </a:pathLst>
            </a:custGeom>
            <a:solidFill>
              <a:srgbClr val="2E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347503" cy="4950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05734" y="1125640"/>
            <a:ext cx="6969418" cy="99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78"/>
              </a:lnSpc>
            </a:pPr>
            <a:r>
              <a:rPr lang="en-US" sz="5315">
                <a:solidFill>
                  <a:srgbClr val="FFBD59"/>
                </a:solidFill>
                <a:latin typeface="Mont Bold Bold"/>
              </a:rPr>
              <a:t>Virtual classrooms.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45648" y="1028700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4514" t="-24403" r="-23476" b="-2383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2684" y="1118274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Mont Bold Bold"/>
              </a:rPr>
              <a:t>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80356" y="2873473"/>
            <a:ext cx="10797654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Flexibility.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Interactive Learning.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Resource Sharing and Access.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Assessment and Feedback.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45174"/>
            <a:ext cx="7555973" cy="1911391"/>
            <a:chOff x="0" y="0"/>
            <a:chExt cx="10074631" cy="254852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0074631" cy="2548521"/>
              <a:chOff x="0" y="0"/>
              <a:chExt cx="1990050" cy="503412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990050" cy="503412"/>
              </a:xfrm>
              <a:custGeom>
                <a:avLst/>
                <a:gdLst/>
                <a:ahLst/>
                <a:cxnLst/>
                <a:rect r="r" b="b" t="t" l="l"/>
                <a:pathLst>
                  <a:path h="503412" w="1990050">
                    <a:moveTo>
                      <a:pt x="52255" y="0"/>
                    </a:moveTo>
                    <a:lnTo>
                      <a:pt x="1937795" y="0"/>
                    </a:lnTo>
                    <a:cubicBezTo>
                      <a:pt x="1951654" y="0"/>
                      <a:pt x="1964946" y="5505"/>
                      <a:pt x="1974745" y="15305"/>
                    </a:cubicBezTo>
                    <a:cubicBezTo>
                      <a:pt x="1984545" y="25105"/>
                      <a:pt x="1990050" y="38396"/>
                      <a:pt x="1990050" y="52255"/>
                    </a:cubicBezTo>
                    <a:lnTo>
                      <a:pt x="1990050" y="451156"/>
                    </a:lnTo>
                    <a:cubicBezTo>
                      <a:pt x="1990050" y="480016"/>
                      <a:pt x="1966655" y="503412"/>
                      <a:pt x="1937795" y="503412"/>
                    </a:cubicBezTo>
                    <a:lnTo>
                      <a:pt x="52255" y="503412"/>
                    </a:lnTo>
                    <a:cubicBezTo>
                      <a:pt x="23395" y="503412"/>
                      <a:pt x="0" y="480016"/>
                      <a:pt x="0" y="451156"/>
                    </a:cubicBezTo>
                    <a:lnTo>
                      <a:pt x="0" y="52255"/>
                    </a:lnTo>
                    <a:cubicBezTo>
                      <a:pt x="0" y="23395"/>
                      <a:pt x="23395" y="0"/>
                      <a:pt x="52255" y="0"/>
                    </a:cubicBezTo>
                    <a:close/>
                  </a:path>
                </a:pathLst>
              </a:custGeom>
              <a:solidFill>
                <a:srgbClr val="2E2D2D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1990050" cy="5319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30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369378" y="570787"/>
              <a:ext cx="6317166" cy="1257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6378"/>
                </a:lnSpc>
              </a:pPr>
              <a:r>
                <a:rPr lang="en-US" sz="5315">
                  <a:solidFill>
                    <a:srgbClr val="FFBD59"/>
                  </a:solidFill>
                  <a:latin typeface="Mont Bold Bold"/>
                </a:rPr>
                <a:t>Challenges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0">
              <a:off x="422598" y="378034"/>
              <a:ext cx="1836162" cy="1833138"/>
            </a:xfrm>
            <a:custGeom>
              <a:avLst/>
              <a:gdLst/>
              <a:ahLst/>
              <a:cxnLst/>
              <a:rect r="r" b="b" t="t" l="l"/>
              <a:pathLst>
                <a:path h="1833138" w="1836162">
                  <a:moveTo>
                    <a:pt x="0" y="0"/>
                  </a:moveTo>
                  <a:lnTo>
                    <a:pt x="1836161" y="0"/>
                  </a:lnTo>
                  <a:lnTo>
                    <a:pt x="1836161" y="1833138"/>
                  </a:lnTo>
                  <a:lnTo>
                    <a:pt x="0" y="18331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24514" t="-24403" r="-23476" b="-23831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311978" y="567317"/>
              <a:ext cx="2057400" cy="1339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720"/>
                </a:lnSpc>
              </a:pPr>
              <a:r>
                <a:rPr lang="en-US" sz="5600">
                  <a:solidFill>
                    <a:srgbClr val="000000"/>
                  </a:solidFill>
                  <a:latin typeface="Mont Bold Bold"/>
                </a:rPr>
                <a:t>7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425766" y="2833052"/>
            <a:ext cx="9424839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Cost.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Training.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Quality of ICT-based educational content.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Social isolation.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45174"/>
            <a:ext cx="8115300" cy="1911391"/>
            <a:chOff x="0" y="0"/>
            <a:chExt cx="2137363" cy="503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37363" cy="503412"/>
            </a:xfrm>
            <a:custGeom>
              <a:avLst/>
              <a:gdLst/>
              <a:ahLst/>
              <a:cxnLst/>
              <a:rect r="r" b="b" t="t" l="l"/>
              <a:pathLst>
                <a:path h="503412" w="2137363">
                  <a:moveTo>
                    <a:pt x="48654" y="0"/>
                  </a:moveTo>
                  <a:lnTo>
                    <a:pt x="2088710" y="0"/>
                  </a:lnTo>
                  <a:cubicBezTo>
                    <a:pt x="2115580" y="0"/>
                    <a:pt x="2137363" y="21783"/>
                    <a:pt x="2137363" y="48654"/>
                  </a:cubicBezTo>
                  <a:lnTo>
                    <a:pt x="2137363" y="454758"/>
                  </a:lnTo>
                  <a:cubicBezTo>
                    <a:pt x="2137363" y="481629"/>
                    <a:pt x="2115580" y="503412"/>
                    <a:pt x="2088710" y="503412"/>
                  </a:cubicBezTo>
                  <a:lnTo>
                    <a:pt x="48654" y="503412"/>
                  </a:lnTo>
                  <a:cubicBezTo>
                    <a:pt x="21783" y="503412"/>
                    <a:pt x="0" y="481629"/>
                    <a:pt x="0" y="454758"/>
                  </a:cubicBezTo>
                  <a:lnTo>
                    <a:pt x="0" y="48654"/>
                  </a:lnTo>
                  <a:cubicBezTo>
                    <a:pt x="0" y="21783"/>
                    <a:pt x="21783" y="0"/>
                    <a:pt x="48654" y="0"/>
                  </a:cubicBezTo>
                  <a:close/>
                </a:path>
              </a:pathLst>
            </a:custGeom>
            <a:solidFill>
              <a:srgbClr val="2E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137363" cy="531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05734" y="1125640"/>
            <a:ext cx="6338266" cy="99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78"/>
              </a:lnSpc>
            </a:pPr>
            <a:r>
              <a:rPr lang="en-US" sz="5315">
                <a:solidFill>
                  <a:srgbClr val="FFBD59"/>
                </a:solidFill>
                <a:latin typeface="Mont Bold Bold"/>
              </a:rPr>
              <a:t>Future prospects.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45648" y="1028700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4514" t="-24403" r="-23476" b="-2383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2684" y="1118274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Mont Bold Bold"/>
              </a:rPr>
              <a:t>8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37974" y="3127655"/>
            <a:ext cx="14440391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0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Upcoming Technology.</a:t>
            </a:r>
          </a:p>
          <a:p>
            <a:pPr marL="734059" indent="-367030" lvl="1">
              <a:lnSpc>
                <a:spcPts val="40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Online Collaboration and Global Connectivity.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45174"/>
            <a:ext cx="8115300" cy="1911391"/>
            <a:chOff x="0" y="0"/>
            <a:chExt cx="2137363" cy="503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37363" cy="503412"/>
            </a:xfrm>
            <a:custGeom>
              <a:avLst/>
              <a:gdLst/>
              <a:ahLst/>
              <a:cxnLst/>
              <a:rect r="r" b="b" t="t" l="l"/>
              <a:pathLst>
                <a:path h="503412" w="2137363">
                  <a:moveTo>
                    <a:pt x="48654" y="0"/>
                  </a:moveTo>
                  <a:lnTo>
                    <a:pt x="2088710" y="0"/>
                  </a:lnTo>
                  <a:cubicBezTo>
                    <a:pt x="2115580" y="0"/>
                    <a:pt x="2137363" y="21783"/>
                    <a:pt x="2137363" y="48654"/>
                  </a:cubicBezTo>
                  <a:lnTo>
                    <a:pt x="2137363" y="454758"/>
                  </a:lnTo>
                  <a:cubicBezTo>
                    <a:pt x="2137363" y="481629"/>
                    <a:pt x="2115580" y="503412"/>
                    <a:pt x="2088710" y="503412"/>
                  </a:cubicBezTo>
                  <a:lnTo>
                    <a:pt x="48654" y="503412"/>
                  </a:lnTo>
                  <a:cubicBezTo>
                    <a:pt x="21783" y="503412"/>
                    <a:pt x="0" y="481629"/>
                    <a:pt x="0" y="454758"/>
                  </a:cubicBezTo>
                  <a:lnTo>
                    <a:pt x="0" y="48654"/>
                  </a:lnTo>
                  <a:cubicBezTo>
                    <a:pt x="0" y="21783"/>
                    <a:pt x="21783" y="0"/>
                    <a:pt x="48654" y="0"/>
                  </a:cubicBezTo>
                  <a:close/>
                </a:path>
              </a:pathLst>
            </a:custGeom>
            <a:solidFill>
              <a:srgbClr val="2E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137363" cy="531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05734" y="1125640"/>
            <a:ext cx="6338266" cy="99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78"/>
              </a:lnSpc>
            </a:pPr>
            <a:r>
              <a:rPr lang="en-US" sz="5315">
                <a:solidFill>
                  <a:srgbClr val="FFBD59"/>
                </a:solidFill>
                <a:latin typeface="Mont Bold Bold"/>
              </a:rPr>
              <a:t>Conclusion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45648" y="1028700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4514" t="-24403" r="-23476" b="-2383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2684" y="1118274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Mont Bold Bold"/>
              </a:rPr>
              <a:t>9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10202" y="3175397"/>
            <a:ext cx="13267596" cy="2276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>
                <a:solidFill>
                  <a:srgbClr val="000000"/>
                </a:solidFill>
                <a:latin typeface="Mont Bold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06750" y="3752119"/>
            <a:ext cx="13874500" cy="2437935"/>
            <a:chOff x="0" y="0"/>
            <a:chExt cx="3654189" cy="6420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54189" cy="642090"/>
            </a:xfrm>
            <a:custGeom>
              <a:avLst/>
              <a:gdLst/>
              <a:ahLst/>
              <a:cxnLst/>
              <a:rect r="r" b="b" t="t" l="l"/>
              <a:pathLst>
                <a:path h="642090" w="3654189">
                  <a:moveTo>
                    <a:pt x="28458" y="0"/>
                  </a:moveTo>
                  <a:lnTo>
                    <a:pt x="3625731" y="0"/>
                  </a:lnTo>
                  <a:cubicBezTo>
                    <a:pt x="3641448" y="0"/>
                    <a:pt x="3654189" y="12741"/>
                    <a:pt x="3654189" y="28458"/>
                  </a:cubicBezTo>
                  <a:lnTo>
                    <a:pt x="3654189" y="613632"/>
                  </a:lnTo>
                  <a:cubicBezTo>
                    <a:pt x="3654189" y="629349"/>
                    <a:pt x="3641448" y="642090"/>
                    <a:pt x="3625731" y="642090"/>
                  </a:cubicBezTo>
                  <a:lnTo>
                    <a:pt x="28458" y="642090"/>
                  </a:lnTo>
                  <a:cubicBezTo>
                    <a:pt x="12741" y="642090"/>
                    <a:pt x="0" y="629349"/>
                    <a:pt x="0" y="613632"/>
                  </a:cubicBezTo>
                  <a:lnTo>
                    <a:pt x="0" y="28458"/>
                  </a:lnTo>
                  <a:cubicBezTo>
                    <a:pt x="0" y="12741"/>
                    <a:pt x="12741" y="0"/>
                    <a:pt x="28458" y="0"/>
                  </a:cubicBezTo>
                  <a:close/>
                </a:path>
              </a:pathLst>
            </a:custGeom>
            <a:solidFill>
              <a:srgbClr val="2E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654189" cy="6706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59038" y="4094786"/>
            <a:ext cx="12040214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78"/>
              </a:lnSpc>
            </a:pPr>
            <a:r>
              <a:rPr lang="en-US" sz="5815">
                <a:solidFill>
                  <a:srgbClr val="FFBD59"/>
                </a:solidFill>
                <a:latin typeface="Libre Franklin Black"/>
              </a:rPr>
              <a:t>Status of ICT </a:t>
            </a:r>
          </a:p>
          <a:p>
            <a:pPr algn="r" marL="0" indent="0" lvl="0">
              <a:lnSpc>
                <a:spcPts val="6978"/>
              </a:lnSpc>
            </a:pPr>
            <a:r>
              <a:rPr lang="en-US" sz="5815">
                <a:solidFill>
                  <a:srgbClr val="FFBD59"/>
                </a:solidFill>
                <a:latin typeface="Libre Franklin Black"/>
              </a:rPr>
              <a:t>in the Education in Bangladesh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09925" y="3693000"/>
            <a:ext cx="3779032" cy="4583801"/>
            <a:chOff x="0" y="0"/>
            <a:chExt cx="1157357" cy="14038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357" cy="1403823"/>
            </a:xfrm>
            <a:custGeom>
              <a:avLst/>
              <a:gdLst/>
              <a:ahLst/>
              <a:cxnLst/>
              <a:rect r="r" b="b" t="t" l="l"/>
              <a:pathLst>
                <a:path h="1403823" w="1157357">
                  <a:moveTo>
                    <a:pt x="1032897" y="1403823"/>
                  </a:moveTo>
                  <a:lnTo>
                    <a:pt x="124460" y="1403823"/>
                  </a:lnTo>
                  <a:cubicBezTo>
                    <a:pt x="55880" y="1403823"/>
                    <a:pt x="0" y="1347943"/>
                    <a:pt x="0" y="12793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32897" y="0"/>
                  </a:lnTo>
                  <a:cubicBezTo>
                    <a:pt x="1101477" y="0"/>
                    <a:pt x="1157357" y="55880"/>
                    <a:pt x="1157357" y="124460"/>
                  </a:cubicBezTo>
                  <a:lnTo>
                    <a:pt x="1157357" y="1279363"/>
                  </a:lnTo>
                  <a:cubicBezTo>
                    <a:pt x="1157357" y="1347943"/>
                    <a:pt x="1101477" y="1403823"/>
                    <a:pt x="1032897" y="1403823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74969" y="3693000"/>
            <a:ext cx="3779032" cy="4583801"/>
            <a:chOff x="0" y="0"/>
            <a:chExt cx="1157357" cy="140382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57357" cy="1403823"/>
            </a:xfrm>
            <a:custGeom>
              <a:avLst/>
              <a:gdLst/>
              <a:ahLst/>
              <a:cxnLst/>
              <a:rect r="r" b="b" t="t" l="l"/>
              <a:pathLst>
                <a:path h="1403823" w="1157357">
                  <a:moveTo>
                    <a:pt x="1032897" y="1403823"/>
                  </a:moveTo>
                  <a:lnTo>
                    <a:pt x="124460" y="1403823"/>
                  </a:lnTo>
                  <a:cubicBezTo>
                    <a:pt x="55880" y="1403823"/>
                    <a:pt x="0" y="1347943"/>
                    <a:pt x="0" y="12793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32897" y="0"/>
                  </a:lnTo>
                  <a:cubicBezTo>
                    <a:pt x="1101477" y="0"/>
                    <a:pt x="1157357" y="55880"/>
                    <a:pt x="1157357" y="124460"/>
                  </a:cubicBezTo>
                  <a:lnTo>
                    <a:pt x="1157357" y="1279363"/>
                  </a:lnTo>
                  <a:cubicBezTo>
                    <a:pt x="1157357" y="1347943"/>
                    <a:pt x="1101477" y="1403823"/>
                    <a:pt x="1032897" y="1403823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419201" y="4199159"/>
            <a:ext cx="1785749" cy="1785742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-3404" r="0" b="-3404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5954158" y="4334992"/>
            <a:ext cx="1785749" cy="1785742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-9970" r="0" b="-997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444882" y="3828834"/>
            <a:ext cx="3779032" cy="4583801"/>
            <a:chOff x="0" y="0"/>
            <a:chExt cx="1157357" cy="140382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57357" cy="1403823"/>
            </a:xfrm>
            <a:custGeom>
              <a:avLst/>
              <a:gdLst/>
              <a:ahLst/>
              <a:cxnLst/>
              <a:rect r="r" b="b" t="t" l="l"/>
              <a:pathLst>
                <a:path h="1403823" w="1157357">
                  <a:moveTo>
                    <a:pt x="1032897" y="1403823"/>
                  </a:moveTo>
                  <a:lnTo>
                    <a:pt x="124460" y="1403823"/>
                  </a:lnTo>
                  <a:cubicBezTo>
                    <a:pt x="55880" y="1403823"/>
                    <a:pt x="0" y="1347943"/>
                    <a:pt x="0" y="12793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32897" y="0"/>
                  </a:lnTo>
                  <a:cubicBezTo>
                    <a:pt x="1101477" y="0"/>
                    <a:pt x="1157357" y="55880"/>
                    <a:pt x="1157357" y="124460"/>
                  </a:cubicBezTo>
                  <a:lnTo>
                    <a:pt x="1157357" y="1279363"/>
                  </a:lnTo>
                  <a:cubicBezTo>
                    <a:pt x="1157357" y="1347943"/>
                    <a:pt x="1101477" y="1403823"/>
                    <a:pt x="1032897" y="1403823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0393025" y="4171457"/>
            <a:ext cx="1785749" cy="1785742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-16079" r="0" b="-16079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3882841" y="3828834"/>
            <a:ext cx="3779032" cy="4583801"/>
            <a:chOff x="0" y="0"/>
            <a:chExt cx="1157357" cy="140382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57357" cy="1403823"/>
            </a:xfrm>
            <a:custGeom>
              <a:avLst/>
              <a:gdLst/>
              <a:ahLst/>
              <a:cxnLst/>
              <a:rect r="r" b="b" t="t" l="l"/>
              <a:pathLst>
                <a:path h="1403823" w="1157357">
                  <a:moveTo>
                    <a:pt x="1032897" y="1403823"/>
                  </a:moveTo>
                  <a:lnTo>
                    <a:pt x="124460" y="1403823"/>
                  </a:lnTo>
                  <a:cubicBezTo>
                    <a:pt x="55880" y="1403823"/>
                    <a:pt x="0" y="1347943"/>
                    <a:pt x="0" y="12793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032897" y="0"/>
                  </a:lnTo>
                  <a:cubicBezTo>
                    <a:pt x="1101477" y="0"/>
                    <a:pt x="1157357" y="55880"/>
                    <a:pt x="1157357" y="124460"/>
                  </a:cubicBezTo>
                  <a:lnTo>
                    <a:pt x="1157357" y="1279363"/>
                  </a:lnTo>
                  <a:cubicBezTo>
                    <a:pt x="1157357" y="1347943"/>
                    <a:pt x="1101477" y="1403823"/>
                    <a:pt x="1032897" y="1403823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4879482" y="4334992"/>
            <a:ext cx="1785749" cy="1785742"/>
            <a:chOff x="0" y="0"/>
            <a:chExt cx="6350000" cy="63499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0" t="-16691" r="0" b="-16691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3319799" y="876300"/>
            <a:ext cx="11648401" cy="1365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</a:pPr>
            <a:r>
              <a:rPr lang="en-US" sz="8000">
                <a:solidFill>
                  <a:srgbClr val="FFBD59"/>
                </a:solidFill>
                <a:latin typeface="Mont Bold Bold"/>
              </a:rPr>
              <a:t>The Team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3399" y="6263839"/>
            <a:ext cx="4082172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00"/>
              </a:lnSpc>
            </a:pPr>
            <a:r>
              <a:rPr lang="en-US" sz="3800">
                <a:solidFill>
                  <a:srgbClr val="FFBD59"/>
                </a:solidFill>
                <a:latin typeface="Mont Bold"/>
              </a:rPr>
              <a:t>MD. ZAHIDUL ISLAM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67316" y="7471829"/>
            <a:ext cx="269958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spc="559">
                <a:solidFill>
                  <a:srgbClr val="FFFFFF"/>
                </a:solidFill>
                <a:latin typeface="Garet"/>
              </a:rPr>
              <a:t>221902091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563915" y="6263839"/>
            <a:ext cx="3310048" cy="639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00"/>
              </a:lnSpc>
            </a:pPr>
            <a:r>
              <a:rPr lang="en-US" sz="3800">
                <a:solidFill>
                  <a:srgbClr val="FFBD59"/>
                </a:solidFill>
                <a:latin typeface="Mont Bold"/>
              </a:rPr>
              <a:t>MD. SAHID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422565" y="6263839"/>
            <a:ext cx="3310048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00"/>
              </a:lnSpc>
            </a:pPr>
            <a:r>
              <a:rPr lang="en-US" sz="3800">
                <a:solidFill>
                  <a:srgbClr val="FFBD59"/>
                </a:solidFill>
                <a:latin typeface="Mont Bold"/>
              </a:rPr>
              <a:t>MD. ABU SAEID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917682" y="6263839"/>
            <a:ext cx="3310048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800"/>
              </a:lnSpc>
            </a:pPr>
            <a:r>
              <a:rPr lang="en-US" sz="3800">
                <a:solidFill>
                  <a:srgbClr val="FFBD59"/>
                </a:solidFill>
                <a:latin typeface="Mont Bold"/>
              </a:rPr>
              <a:t>MD. MAHIM HOSSAIN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497240" y="7471829"/>
            <a:ext cx="269958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spc="559">
                <a:solidFill>
                  <a:srgbClr val="FFFFFF"/>
                </a:solidFill>
                <a:latin typeface="Garet"/>
              </a:rPr>
              <a:t>221902057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984606" y="7471829"/>
            <a:ext cx="269958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spc="559">
                <a:solidFill>
                  <a:srgbClr val="FFFFFF"/>
                </a:solidFill>
                <a:latin typeface="Garet"/>
              </a:rPr>
              <a:t>221902082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422565" y="7471829"/>
            <a:ext cx="269958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spc="559">
                <a:solidFill>
                  <a:srgbClr val="FFFFFF"/>
                </a:solidFill>
                <a:latin typeface="Garet"/>
              </a:rPr>
              <a:t>221902092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2636" y="265029"/>
            <a:ext cx="5425525" cy="1279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81"/>
              </a:lnSpc>
            </a:pPr>
            <a:r>
              <a:rPr lang="en-US" sz="6817">
                <a:solidFill>
                  <a:srgbClr val="FFBD59"/>
                </a:solidFill>
                <a:latin typeface="Mont Bold Bold"/>
              </a:rPr>
              <a:t>Contents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3016188" y="1646112"/>
            <a:ext cx="1118421" cy="670117"/>
            <a:chOff x="0" y="0"/>
            <a:chExt cx="1491228" cy="89348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298870" y="0"/>
              <a:ext cx="893489" cy="893489"/>
            </a:xfrm>
            <a:custGeom>
              <a:avLst/>
              <a:gdLst/>
              <a:ahLst/>
              <a:cxnLst/>
              <a:rect r="r" b="b" t="t" l="l"/>
              <a:pathLst>
                <a:path h="893489" w="893489">
                  <a:moveTo>
                    <a:pt x="0" y="0"/>
                  </a:moveTo>
                  <a:lnTo>
                    <a:pt x="893488" y="0"/>
                  </a:lnTo>
                  <a:lnTo>
                    <a:pt x="893488" y="893489"/>
                  </a:lnTo>
                  <a:lnTo>
                    <a:pt x="0" y="8934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-68641"/>
              <a:ext cx="1491228" cy="962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0"/>
                </a:lnSpc>
              </a:pPr>
              <a:r>
                <a:rPr lang="en-US" sz="4058">
                  <a:solidFill>
                    <a:srgbClr val="000000"/>
                  </a:solidFill>
                  <a:latin typeface="Mont Bold Bold"/>
                </a:rPr>
                <a:t>1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141660" y="1579437"/>
            <a:ext cx="5761322" cy="669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Garet"/>
              </a:rPr>
              <a:t>Introduction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016188" y="2525778"/>
            <a:ext cx="1118421" cy="670117"/>
            <a:chOff x="0" y="0"/>
            <a:chExt cx="1491228" cy="8934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98870" y="0"/>
              <a:ext cx="893489" cy="893489"/>
            </a:xfrm>
            <a:custGeom>
              <a:avLst/>
              <a:gdLst/>
              <a:ahLst/>
              <a:cxnLst/>
              <a:rect r="r" b="b" t="t" l="l"/>
              <a:pathLst>
                <a:path h="893489" w="893489">
                  <a:moveTo>
                    <a:pt x="0" y="0"/>
                  </a:moveTo>
                  <a:lnTo>
                    <a:pt x="893488" y="0"/>
                  </a:lnTo>
                  <a:lnTo>
                    <a:pt x="893488" y="893489"/>
                  </a:lnTo>
                  <a:lnTo>
                    <a:pt x="0" y="8934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-68641"/>
              <a:ext cx="1491228" cy="962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0"/>
                </a:lnSpc>
              </a:pPr>
              <a:r>
                <a:rPr lang="en-US" sz="4058">
                  <a:solidFill>
                    <a:srgbClr val="000000"/>
                  </a:solidFill>
                  <a:latin typeface="Mont Bold Bold"/>
                </a:rPr>
                <a:t>2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016188" y="3405445"/>
            <a:ext cx="1118421" cy="670117"/>
            <a:chOff x="0" y="0"/>
            <a:chExt cx="1491228" cy="89348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298870" y="0"/>
              <a:ext cx="893489" cy="893489"/>
            </a:xfrm>
            <a:custGeom>
              <a:avLst/>
              <a:gdLst/>
              <a:ahLst/>
              <a:cxnLst/>
              <a:rect r="r" b="b" t="t" l="l"/>
              <a:pathLst>
                <a:path h="893489" w="893489">
                  <a:moveTo>
                    <a:pt x="0" y="0"/>
                  </a:moveTo>
                  <a:lnTo>
                    <a:pt x="893488" y="0"/>
                  </a:lnTo>
                  <a:lnTo>
                    <a:pt x="893488" y="893489"/>
                  </a:lnTo>
                  <a:lnTo>
                    <a:pt x="0" y="8934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0" y="-68641"/>
              <a:ext cx="1491228" cy="962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0"/>
                </a:lnSpc>
              </a:pPr>
              <a:r>
                <a:rPr lang="en-US" sz="4058">
                  <a:solidFill>
                    <a:srgbClr val="000000"/>
                  </a:solidFill>
                  <a:latin typeface="Mont Bold Bold"/>
                </a:rPr>
                <a:t>3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016188" y="4285111"/>
            <a:ext cx="1118421" cy="670117"/>
            <a:chOff x="0" y="0"/>
            <a:chExt cx="1491228" cy="89348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298870" y="0"/>
              <a:ext cx="893489" cy="893489"/>
            </a:xfrm>
            <a:custGeom>
              <a:avLst/>
              <a:gdLst/>
              <a:ahLst/>
              <a:cxnLst/>
              <a:rect r="r" b="b" t="t" l="l"/>
              <a:pathLst>
                <a:path h="893489" w="893489">
                  <a:moveTo>
                    <a:pt x="0" y="0"/>
                  </a:moveTo>
                  <a:lnTo>
                    <a:pt x="893488" y="0"/>
                  </a:lnTo>
                  <a:lnTo>
                    <a:pt x="893488" y="893489"/>
                  </a:lnTo>
                  <a:lnTo>
                    <a:pt x="0" y="8934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 rot="0">
              <a:off x="0" y="-68641"/>
              <a:ext cx="1491228" cy="962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0"/>
                </a:lnSpc>
              </a:pPr>
              <a:r>
                <a:rPr lang="en-US" sz="4058">
                  <a:solidFill>
                    <a:srgbClr val="000000"/>
                  </a:solidFill>
                  <a:latin typeface="Mont Bold Bold"/>
                </a:rPr>
                <a:t>4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3016188" y="5164778"/>
            <a:ext cx="1118421" cy="670117"/>
            <a:chOff x="0" y="0"/>
            <a:chExt cx="1491228" cy="89348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298870" y="0"/>
              <a:ext cx="893489" cy="893489"/>
            </a:xfrm>
            <a:custGeom>
              <a:avLst/>
              <a:gdLst/>
              <a:ahLst/>
              <a:cxnLst/>
              <a:rect r="r" b="b" t="t" l="l"/>
              <a:pathLst>
                <a:path h="893489" w="893489">
                  <a:moveTo>
                    <a:pt x="0" y="0"/>
                  </a:moveTo>
                  <a:lnTo>
                    <a:pt x="893488" y="0"/>
                  </a:lnTo>
                  <a:lnTo>
                    <a:pt x="893488" y="893489"/>
                  </a:lnTo>
                  <a:lnTo>
                    <a:pt x="0" y="8934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0" y="-68641"/>
              <a:ext cx="1491228" cy="962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0"/>
                </a:lnSpc>
              </a:pPr>
              <a:r>
                <a:rPr lang="en-US" sz="4058">
                  <a:solidFill>
                    <a:srgbClr val="000000"/>
                  </a:solidFill>
                  <a:latin typeface="Mont Bold Bold"/>
                </a:rPr>
                <a:t>5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016188" y="6044444"/>
            <a:ext cx="1118421" cy="670117"/>
            <a:chOff x="0" y="0"/>
            <a:chExt cx="1491228" cy="89348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298870" y="0"/>
              <a:ext cx="893489" cy="893489"/>
            </a:xfrm>
            <a:custGeom>
              <a:avLst/>
              <a:gdLst/>
              <a:ahLst/>
              <a:cxnLst/>
              <a:rect r="r" b="b" t="t" l="l"/>
              <a:pathLst>
                <a:path h="893489" w="893489">
                  <a:moveTo>
                    <a:pt x="0" y="0"/>
                  </a:moveTo>
                  <a:lnTo>
                    <a:pt x="893488" y="0"/>
                  </a:lnTo>
                  <a:lnTo>
                    <a:pt x="893488" y="893489"/>
                  </a:lnTo>
                  <a:lnTo>
                    <a:pt x="0" y="8934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0" y="-68641"/>
              <a:ext cx="1491228" cy="962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0"/>
                </a:lnSpc>
              </a:pPr>
              <a:r>
                <a:rPr lang="en-US" sz="4058">
                  <a:solidFill>
                    <a:srgbClr val="000000"/>
                  </a:solidFill>
                  <a:latin typeface="Mont Bold Bold"/>
                </a:rPr>
                <a:t>6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3016188" y="6924111"/>
            <a:ext cx="1118421" cy="670117"/>
            <a:chOff x="0" y="0"/>
            <a:chExt cx="1491228" cy="893489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298870" y="0"/>
              <a:ext cx="893489" cy="893489"/>
            </a:xfrm>
            <a:custGeom>
              <a:avLst/>
              <a:gdLst/>
              <a:ahLst/>
              <a:cxnLst/>
              <a:rect r="r" b="b" t="t" l="l"/>
              <a:pathLst>
                <a:path h="893489" w="893489">
                  <a:moveTo>
                    <a:pt x="0" y="0"/>
                  </a:moveTo>
                  <a:lnTo>
                    <a:pt x="893488" y="0"/>
                  </a:lnTo>
                  <a:lnTo>
                    <a:pt x="893488" y="893489"/>
                  </a:lnTo>
                  <a:lnTo>
                    <a:pt x="0" y="8934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4" id="24"/>
            <p:cNvSpPr txBox="true"/>
            <p:nvPr/>
          </p:nvSpPr>
          <p:spPr>
            <a:xfrm rot="0">
              <a:off x="0" y="-68641"/>
              <a:ext cx="1491228" cy="962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0"/>
                </a:lnSpc>
              </a:pPr>
              <a:r>
                <a:rPr lang="en-US" sz="4058">
                  <a:solidFill>
                    <a:srgbClr val="000000"/>
                  </a:solidFill>
                  <a:latin typeface="Mont Bold Bold"/>
                </a:rPr>
                <a:t>7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3016188" y="7803777"/>
            <a:ext cx="1118421" cy="670117"/>
            <a:chOff x="0" y="0"/>
            <a:chExt cx="1491228" cy="89348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298870" y="0"/>
              <a:ext cx="893489" cy="893489"/>
            </a:xfrm>
            <a:custGeom>
              <a:avLst/>
              <a:gdLst/>
              <a:ahLst/>
              <a:cxnLst/>
              <a:rect r="r" b="b" t="t" l="l"/>
              <a:pathLst>
                <a:path h="893489" w="893489">
                  <a:moveTo>
                    <a:pt x="0" y="0"/>
                  </a:moveTo>
                  <a:lnTo>
                    <a:pt x="893488" y="0"/>
                  </a:lnTo>
                  <a:lnTo>
                    <a:pt x="893488" y="893489"/>
                  </a:lnTo>
                  <a:lnTo>
                    <a:pt x="0" y="8934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7" id="27"/>
            <p:cNvSpPr txBox="true"/>
            <p:nvPr/>
          </p:nvSpPr>
          <p:spPr>
            <a:xfrm rot="0">
              <a:off x="0" y="-68641"/>
              <a:ext cx="1491228" cy="962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0"/>
                </a:lnSpc>
              </a:pPr>
              <a:r>
                <a:rPr lang="en-US" sz="4058">
                  <a:solidFill>
                    <a:srgbClr val="000000"/>
                  </a:solidFill>
                  <a:latin typeface="Mont Bold Bold"/>
                </a:rPr>
                <a:t>8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3016188" y="8683444"/>
            <a:ext cx="1118421" cy="670117"/>
            <a:chOff x="0" y="0"/>
            <a:chExt cx="1491228" cy="893489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298870" y="0"/>
              <a:ext cx="893489" cy="893489"/>
            </a:xfrm>
            <a:custGeom>
              <a:avLst/>
              <a:gdLst/>
              <a:ahLst/>
              <a:cxnLst/>
              <a:rect r="r" b="b" t="t" l="l"/>
              <a:pathLst>
                <a:path h="893489" w="893489">
                  <a:moveTo>
                    <a:pt x="0" y="0"/>
                  </a:moveTo>
                  <a:lnTo>
                    <a:pt x="893488" y="0"/>
                  </a:lnTo>
                  <a:lnTo>
                    <a:pt x="893488" y="893489"/>
                  </a:lnTo>
                  <a:lnTo>
                    <a:pt x="0" y="8934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0" id="30"/>
            <p:cNvSpPr txBox="true"/>
            <p:nvPr/>
          </p:nvSpPr>
          <p:spPr>
            <a:xfrm rot="0">
              <a:off x="0" y="-68641"/>
              <a:ext cx="1491228" cy="962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70"/>
                </a:lnSpc>
              </a:pPr>
              <a:r>
                <a:rPr lang="en-US" sz="4058">
                  <a:solidFill>
                    <a:srgbClr val="000000"/>
                  </a:solidFill>
                  <a:latin typeface="Mont Bold Bold"/>
                </a:rPr>
                <a:t>9</a:t>
              </a: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4134609" y="2459103"/>
            <a:ext cx="5761322" cy="669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Garet"/>
              </a:rPr>
              <a:t>ICT infrastructure.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183967" y="3338770"/>
            <a:ext cx="7989602" cy="669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99"/>
              </a:lnSpc>
            </a:pPr>
            <a:r>
              <a:rPr lang="en-US" sz="3999">
                <a:solidFill>
                  <a:srgbClr val="171A1E"/>
                </a:solidFill>
                <a:latin typeface="Garet"/>
              </a:rPr>
              <a:t>Digital content development.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148711" y="4218436"/>
            <a:ext cx="11694600" cy="669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99"/>
              </a:lnSpc>
            </a:pPr>
            <a:r>
              <a:rPr lang="en-US" sz="3999">
                <a:solidFill>
                  <a:srgbClr val="152215"/>
                </a:solidFill>
                <a:latin typeface="Garet"/>
              </a:rPr>
              <a:t>ICT training for teachers.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4155763" y="5098103"/>
            <a:ext cx="11201073" cy="669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99"/>
              </a:lnSpc>
            </a:pPr>
            <a:r>
              <a:rPr lang="en-US" sz="3999">
                <a:solidFill>
                  <a:srgbClr val="152215"/>
                </a:solidFill>
                <a:latin typeface="Garet"/>
              </a:rPr>
              <a:t>E-learning platforms.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162814" y="5977769"/>
            <a:ext cx="11680498" cy="669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99"/>
              </a:lnSpc>
            </a:pPr>
            <a:r>
              <a:rPr lang="en-US" sz="3999">
                <a:solidFill>
                  <a:srgbClr val="152215"/>
                </a:solidFill>
                <a:latin typeface="Garet"/>
              </a:rPr>
              <a:t>Virtual classrooms.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169865" y="6857436"/>
            <a:ext cx="11673447" cy="669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99"/>
              </a:lnSpc>
            </a:pPr>
            <a:r>
              <a:rPr lang="en-US" sz="3999">
                <a:solidFill>
                  <a:srgbClr val="152215"/>
                </a:solidFill>
                <a:latin typeface="Garet"/>
              </a:rPr>
              <a:t>Challenges.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176916" y="7737102"/>
            <a:ext cx="11179919" cy="669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99"/>
              </a:lnSpc>
            </a:pPr>
            <a:r>
              <a:rPr lang="en-US" sz="3999">
                <a:solidFill>
                  <a:srgbClr val="152215"/>
                </a:solidFill>
                <a:latin typeface="Garet"/>
              </a:rPr>
              <a:t>Future prospects.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4183967" y="8616769"/>
            <a:ext cx="11172868" cy="669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599"/>
              </a:lnSpc>
            </a:pPr>
            <a:r>
              <a:rPr lang="en-US" sz="3999">
                <a:solidFill>
                  <a:srgbClr val="152215"/>
                </a:solidFill>
                <a:latin typeface="Garet"/>
              </a:rPr>
              <a:t>Conclusion</a:t>
            </a:r>
          </a:p>
        </p:txBody>
      </p:sp>
      <p:sp>
        <p:nvSpPr>
          <p:cNvPr name="Freeform 39" id="39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06450"/>
            <a:ext cx="7555973" cy="1911391"/>
            <a:chOff x="0" y="0"/>
            <a:chExt cx="10074631" cy="2548521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074631" cy="2548521"/>
              <a:chOff x="0" y="0"/>
              <a:chExt cx="1990050" cy="503412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990050" cy="503412"/>
              </a:xfrm>
              <a:custGeom>
                <a:avLst/>
                <a:gdLst/>
                <a:ahLst/>
                <a:cxnLst/>
                <a:rect r="r" b="b" t="t" l="l"/>
                <a:pathLst>
                  <a:path h="503412" w="1990050">
                    <a:moveTo>
                      <a:pt x="52255" y="0"/>
                    </a:moveTo>
                    <a:lnTo>
                      <a:pt x="1937795" y="0"/>
                    </a:lnTo>
                    <a:cubicBezTo>
                      <a:pt x="1951654" y="0"/>
                      <a:pt x="1964946" y="5505"/>
                      <a:pt x="1974745" y="15305"/>
                    </a:cubicBezTo>
                    <a:cubicBezTo>
                      <a:pt x="1984545" y="25105"/>
                      <a:pt x="1990050" y="38396"/>
                      <a:pt x="1990050" y="52255"/>
                    </a:cubicBezTo>
                    <a:lnTo>
                      <a:pt x="1990050" y="451156"/>
                    </a:lnTo>
                    <a:cubicBezTo>
                      <a:pt x="1990050" y="480016"/>
                      <a:pt x="1966655" y="503412"/>
                      <a:pt x="1937795" y="503412"/>
                    </a:cubicBezTo>
                    <a:lnTo>
                      <a:pt x="52255" y="503412"/>
                    </a:lnTo>
                    <a:cubicBezTo>
                      <a:pt x="23395" y="503412"/>
                      <a:pt x="0" y="480016"/>
                      <a:pt x="0" y="451156"/>
                    </a:cubicBezTo>
                    <a:lnTo>
                      <a:pt x="0" y="52255"/>
                    </a:lnTo>
                    <a:cubicBezTo>
                      <a:pt x="0" y="23395"/>
                      <a:pt x="23395" y="0"/>
                      <a:pt x="52255" y="0"/>
                    </a:cubicBezTo>
                    <a:close/>
                  </a:path>
                </a:pathLst>
              </a:custGeom>
              <a:solidFill>
                <a:srgbClr val="2E2D2D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28575"/>
                <a:ext cx="1990050" cy="53198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30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2369378" y="570787"/>
              <a:ext cx="6317166" cy="1257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6378"/>
                </a:lnSpc>
              </a:pPr>
              <a:r>
                <a:rPr lang="en-US" sz="5315">
                  <a:solidFill>
                    <a:srgbClr val="FFBD59"/>
                  </a:solidFill>
                  <a:latin typeface="Mont Bold Bold"/>
                </a:rPr>
                <a:t>Introduction</a:t>
              </a: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422598" y="378034"/>
              <a:ext cx="1836162" cy="1833138"/>
            </a:xfrm>
            <a:custGeom>
              <a:avLst/>
              <a:gdLst/>
              <a:ahLst/>
              <a:cxnLst/>
              <a:rect r="r" b="b" t="t" l="l"/>
              <a:pathLst>
                <a:path h="1833138" w="1836162">
                  <a:moveTo>
                    <a:pt x="0" y="0"/>
                  </a:moveTo>
                  <a:lnTo>
                    <a:pt x="1836161" y="0"/>
                  </a:lnTo>
                  <a:lnTo>
                    <a:pt x="1836161" y="1833138"/>
                  </a:lnTo>
                  <a:lnTo>
                    <a:pt x="0" y="18331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24514" t="-24403" r="-23476" b="-23831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311978" y="567317"/>
              <a:ext cx="2057400" cy="1339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720"/>
                </a:lnSpc>
              </a:pPr>
              <a:r>
                <a:rPr lang="en-US" sz="5600">
                  <a:solidFill>
                    <a:srgbClr val="000000"/>
                  </a:solidFill>
                  <a:latin typeface="Mont Bold Bold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45174"/>
            <a:ext cx="9116212" cy="1958840"/>
            <a:chOff x="0" y="0"/>
            <a:chExt cx="2400978" cy="5159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0977" cy="515909"/>
            </a:xfrm>
            <a:custGeom>
              <a:avLst/>
              <a:gdLst/>
              <a:ahLst/>
              <a:cxnLst/>
              <a:rect r="r" b="b" t="t" l="l"/>
              <a:pathLst>
                <a:path h="515909" w="2400977">
                  <a:moveTo>
                    <a:pt x="43312" y="0"/>
                  </a:moveTo>
                  <a:lnTo>
                    <a:pt x="2357666" y="0"/>
                  </a:lnTo>
                  <a:cubicBezTo>
                    <a:pt x="2369153" y="0"/>
                    <a:pt x="2380169" y="4563"/>
                    <a:pt x="2388292" y="12686"/>
                  </a:cubicBezTo>
                  <a:cubicBezTo>
                    <a:pt x="2396414" y="20808"/>
                    <a:pt x="2400977" y="31825"/>
                    <a:pt x="2400977" y="43312"/>
                  </a:cubicBezTo>
                  <a:lnTo>
                    <a:pt x="2400977" y="472597"/>
                  </a:lnTo>
                  <a:cubicBezTo>
                    <a:pt x="2400977" y="496517"/>
                    <a:pt x="2381586" y="515909"/>
                    <a:pt x="2357666" y="515909"/>
                  </a:cubicBezTo>
                  <a:lnTo>
                    <a:pt x="43312" y="515909"/>
                  </a:lnTo>
                  <a:cubicBezTo>
                    <a:pt x="19391" y="515909"/>
                    <a:pt x="0" y="496517"/>
                    <a:pt x="0" y="472597"/>
                  </a:cubicBezTo>
                  <a:lnTo>
                    <a:pt x="0" y="43312"/>
                  </a:lnTo>
                  <a:cubicBezTo>
                    <a:pt x="0" y="19391"/>
                    <a:pt x="19391" y="0"/>
                    <a:pt x="43312" y="0"/>
                  </a:cubicBezTo>
                  <a:close/>
                </a:path>
              </a:pathLst>
            </a:custGeom>
            <a:solidFill>
              <a:srgbClr val="2E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400978" cy="544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81934" y="1125640"/>
            <a:ext cx="6972811" cy="99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78"/>
              </a:lnSpc>
            </a:pPr>
            <a:r>
              <a:rPr lang="en-US" sz="5315">
                <a:solidFill>
                  <a:srgbClr val="FFBD59"/>
                </a:solidFill>
                <a:latin typeface="Mont Bold Bold"/>
              </a:rPr>
              <a:t>ICT infrastructure.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45648" y="1028700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4514" t="-24403" r="-23476" b="-2383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2684" y="1118274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Mont Bold Bold"/>
              </a:rPr>
              <a:t>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635031" y="3642841"/>
            <a:ext cx="9785628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A1E"/>
                </a:solidFill>
                <a:latin typeface="Canva Sans"/>
              </a:rPr>
              <a:t>Expansion of ICT infrastructure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A1E"/>
                </a:solidFill>
                <a:latin typeface="Canva Sans"/>
              </a:rPr>
              <a:t>Digital classrooms and e-learning platforms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A1E"/>
                </a:solidFill>
                <a:latin typeface="Canva Sans"/>
              </a:rPr>
              <a:t>Teacher training and capacity building</a:t>
            </a:r>
          </a:p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A1E"/>
                </a:solidFill>
                <a:latin typeface="Canva Sans"/>
              </a:rPr>
              <a:t>Government initiatives and partnerships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45174"/>
            <a:ext cx="12700544" cy="1911391"/>
            <a:chOff x="0" y="0"/>
            <a:chExt cx="3344999" cy="503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44999" cy="503412"/>
            </a:xfrm>
            <a:custGeom>
              <a:avLst/>
              <a:gdLst/>
              <a:ahLst/>
              <a:cxnLst/>
              <a:rect r="r" b="b" t="t" l="l"/>
              <a:pathLst>
                <a:path h="503412" w="3344999">
                  <a:moveTo>
                    <a:pt x="31088" y="0"/>
                  </a:moveTo>
                  <a:lnTo>
                    <a:pt x="3313911" y="0"/>
                  </a:lnTo>
                  <a:cubicBezTo>
                    <a:pt x="3322156" y="0"/>
                    <a:pt x="3330063" y="3275"/>
                    <a:pt x="3335894" y="9106"/>
                  </a:cubicBezTo>
                  <a:cubicBezTo>
                    <a:pt x="3341724" y="14936"/>
                    <a:pt x="3344999" y="22843"/>
                    <a:pt x="3344999" y="31088"/>
                  </a:cubicBezTo>
                  <a:lnTo>
                    <a:pt x="3344999" y="472323"/>
                  </a:lnTo>
                  <a:cubicBezTo>
                    <a:pt x="3344999" y="489493"/>
                    <a:pt x="3331081" y="503412"/>
                    <a:pt x="3313911" y="503412"/>
                  </a:cubicBezTo>
                  <a:lnTo>
                    <a:pt x="31088" y="503412"/>
                  </a:lnTo>
                  <a:cubicBezTo>
                    <a:pt x="13919" y="503412"/>
                    <a:pt x="0" y="489493"/>
                    <a:pt x="0" y="472323"/>
                  </a:cubicBezTo>
                  <a:lnTo>
                    <a:pt x="0" y="31088"/>
                  </a:lnTo>
                  <a:cubicBezTo>
                    <a:pt x="0" y="13919"/>
                    <a:pt x="13919" y="0"/>
                    <a:pt x="31088" y="0"/>
                  </a:cubicBezTo>
                  <a:close/>
                </a:path>
              </a:pathLst>
            </a:custGeom>
            <a:solidFill>
              <a:srgbClr val="2E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344999" cy="531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05734" y="1125640"/>
            <a:ext cx="10514974" cy="99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78"/>
              </a:lnSpc>
            </a:pPr>
            <a:r>
              <a:rPr lang="en-US" sz="5315">
                <a:solidFill>
                  <a:srgbClr val="FFBD59"/>
                </a:solidFill>
                <a:latin typeface="Mont Bold Bold"/>
              </a:rPr>
              <a:t>Digital content development.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45648" y="1028700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4514" t="-24403" r="-23476" b="-2383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2684" y="1118274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Mont Bold Bold"/>
              </a:rPr>
              <a:t>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805734" y="3400072"/>
            <a:ext cx="7824192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A1E"/>
                </a:solidFill>
                <a:latin typeface="Canva Sans"/>
              </a:rPr>
              <a:t>Tailored Learning Experiences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A1E"/>
                </a:solidFill>
                <a:latin typeface="Canva Sans"/>
              </a:rPr>
              <a:t>Multi-modal Learning</a:t>
            </a:r>
          </a:p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71A1E"/>
                </a:solidFill>
                <a:latin typeface="Canva Sans"/>
              </a:rPr>
              <a:t>Scalability and Cost-effectiveness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094509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45174"/>
            <a:ext cx="10952921" cy="1911391"/>
            <a:chOff x="0" y="0"/>
            <a:chExt cx="2884720" cy="5034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84720" cy="503412"/>
            </a:xfrm>
            <a:custGeom>
              <a:avLst/>
              <a:gdLst/>
              <a:ahLst/>
              <a:cxnLst/>
              <a:rect r="r" b="b" t="t" l="l"/>
              <a:pathLst>
                <a:path h="503412" w="2884720">
                  <a:moveTo>
                    <a:pt x="36049" y="0"/>
                  </a:moveTo>
                  <a:lnTo>
                    <a:pt x="2848671" y="0"/>
                  </a:lnTo>
                  <a:cubicBezTo>
                    <a:pt x="2858232" y="0"/>
                    <a:pt x="2867401" y="3798"/>
                    <a:pt x="2874162" y="10558"/>
                  </a:cubicBezTo>
                  <a:cubicBezTo>
                    <a:pt x="2880922" y="17319"/>
                    <a:pt x="2884720" y="26488"/>
                    <a:pt x="2884720" y="36049"/>
                  </a:cubicBezTo>
                  <a:lnTo>
                    <a:pt x="2884720" y="467363"/>
                  </a:lnTo>
                  <a:cubicBezTo>
                    <a:pt x="2884720" y="476924"/>
                    <a:pt x="2880922" y="486093"/>
                    <a:pt x="2874162" y="492853"/>
                  </a:cubicBezTo>
                  <a:cubicBezTo>
                    <a:pt x="2867401" y="499614"/>
                    <a:pt x="2858232" y="503412"/>
                    <a:pt x="2848671" y="503412"/>
                  </a:cubicBezTo>
                  <a:lnTo>
                    <a:pt x="36049" y="503412"/>
                  </a:lnTo>
                  <a:cubicBezTo>
                    <a:pt x="16140" y="503412"/>
                    <a:pt x="0" y="487272"/>
                    <a:pt x="0" y="467363"/>
                  </a:cubicBezTo>
                  <a:lnTo>
                    <a:pt x="0" y="36049"/>
                  </a:lnTo>
                  <a:cubicBezTo>
                    <a:pt x="0" y="26488"/>
                    <a:pt x="3798" y="17319"/>
                    <a:pt x="10558" y="10558"/>
                  </a:cubicBezTo>
                  <a:cubicBezTo>
                    <a:pt x="17319" y="3798"/>
                    <a:pt x="26488" y="0"/>
                    <a:pt x="36049" y="0"/>
                  </a:cubicBezTo>
                  <a:close/>
                </a:path>
              </a:pathLst>
            </a:custGeom>
            <a:solidFill>
              <a:srgbClr val="2E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884720" cy="531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05734" y="1125640"/>
            <a:ext cx="9175888" cy="99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78"/>
              </a:lnSpc>
            </a:pPr>
            <a:r>
              <a:rPr lang="en-US" sz="5315">
                <a:solidFill>
                  <a:srgbClr val="FFBD59"/>
                </a:solidFill>
                <a:latin typeface="Mont Bold Bold"/>
              </a:rPr>
              <a:t>ICT training for teachers.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45648" y="1028700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4514" t="-24403" r="-23476" b="-2383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2684" y="1118274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Mont Bold Bold"/>
              </a:rPr>
              <a:t>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96165" y="3318139"/>
            <a:ext cx="10838305" cy="3217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93639" indent="-396820" lvl="1">
              <a:lnSpc>
                <a:spcPts val="5146"/>
              </a:lnSpc>
              <a:buFont typeface="Arial"/>
              <a:buChar char="•"/>
            </a:pPr>
            <a:r>
              <a:rPr lang="en-US" sz="3675">
                <a:solidFill>
                  <a:srgbClr val="000000"/>
                </a:solidFill>
                <a:latin typeface="Canva Sans"/>
              </a:rPr>
              <a:t>Enhancing Digital Literacy</a:t>
            </a:r>
          </a:p>
          <a:p>
            <a:pPr marL="793639" indent="-396820" lvl="1">
              <a:lnSpc>
                <a:spcPts val="5146"/>
              </a:lnSpc>
              <a:buFont typeface="Arial"/>
              <a:buChar char="•"/>
            </a:pPr>
            <a:r>
              <a:rPr lang="en-US" sz="3675">
                <a:solidFill>
                  <a:srgbClr val="000000"/>
                </a:solidFill>
                <a:latin typeface="Canva Sans"/>
              </a:rPr>
              <a:t>Facilitating Interactive Teaching and Learning</a:t>
            </a:r>
          </a:p>
          <a:p>
            <a:pPr marL="793639" indent="-396820" lvl="1">
              <a:lnSpc>
                <a:spcPts val="5146"/>
              </a:lnSpc>
              <a:buFont typeface="Arial"/>
              <a:buChar char="•"/>
            </a:pPr>
            <a:r>
              <a:rPr lang="en-US" sz="3675">
                <a:solidFill>
                  <a:srgbClr val="000000"/>
                </a:solidFill>
                <a:latin typeface="Canva Sans"/>
              </a:rPr>
              <a:t>Supporting Personalized Instruction</a:t>
            </a:r>
          </a:p>
          <a:p>
            <a:pPr marL="793639" indent="-396820" lvl="1">
              <a:lnSpc>
                <a:spcPts val="5146"/>
              </a:lnSpc>
              <a:buFont typeface="Arial"/>
              <a:buChar char="•"/>
            </a:pPr>
            <a:r>
              <a:rPr lang="en-US" sz="3675">
                <a:solidFill>
                  <a:srgbClr val="000000"/>
                </a:solidFill>
                <a:latin typeface="Canva Sans"/>
              </a:rPr>
              <a:t>Promoting Collaborative Learning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45174"/>
            <a:ext cx="9687222" cy="1872307"/>
            <a:chOff x="0" y="0"/>
            <a:chExt cx="2551367" cy="4931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1367" cy="493118"/>
            </a:xfrm>
            <a:custGeom>
              <a:avLst/>
              <a:gdLst/>
              <a:ahLst/>
              <a:cxnLst/>
              <a:rect r="r" b="b" t="t" l="l"/>
              <a:pathLst>
                <a:path h="493118" w="2551367">
                  <a:moveTo>
                    <a:pt x="40759" y="0"/>
                  </a:moveTo>
                  <a:lnTo>
                    <a:pt x="2510609" y="0"/>
                  </a:lnTo>
                  <a:cubicBezTo>
                    <a:pt x="2533119" y="0"/>
                    <a:pt x="2551367" y="18248"/>
                    <a:pt x="2551367" y="40759"/>
                  </a:cubicBezTo>
                  <a:lnTo>
                    <a:pt x="2551367" y="452359"/>
                  </a:lnTo>
                  <a:cubicBezTo>
                    <a:pt x="2551367" y="474870"/>
                    <a:pt x="2533119" y="493118"/>
                    <a:pt x="2510609" y="493118"/>
                  </a:cubicBezTo>
                  <a:lnTo>
                    <a:pt x="40759" y="493118"/>
                  </a:lnTo>
                  <a:cubicBezTo>
                    <a:pt x="18248" y="493118"/>
                    <a:pt x="0" y="474870"/>
                    <a:pt x="0" y="452359"/>
                  </a:cubicBezTo>
                  <a:lnTo>
                    <a:pt x="0" y="40759"/>
                  </a:lnTo>
                  <a:cubicBezTo>
                    <a:pt x="0" y="18248"/>
                    <a:pt x="18248" y="0"/>
                    <a:pt x="40759" y="0"/>
                  </a:cubicBezTo>
                  <a:close/>
                </a:path>
              </a:pathLst>
            </a:custGeom>
            <a:solidFill>
              <a:srgbClr val="2E2D2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551367" cy="521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3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805734" y="1125640"/>
            <a:ext cx="7677625" cy="990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78"/>
              </a:lnSpc>
            </a:pPr>
            <a:r>
              <a:rPr lang="en-US" sz="5315">
                <a:solidFill>
                  <a:srgbClr val="FFBD59"/>
                </a:solidFill>
                <a:latin typeface="Mont Bold Bold"/>
              </a:rPr>
              <a:t>E-learning platforms.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45648" y="1028700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4514" t="-24403" r="-23476" b="-2383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2684" y="1118274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Mont Bold Bold"/>
              </a:rPr>
              <a:t>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59947" y="3171125"/>
            <a:ext cx="669235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Training Center and Industry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DAFmlLdCBo0</dc:identifier>
  <dcterms:modified xsi:type="dcterms:W3CDTF">2011-08-01T06:04:30Z</dcterms:modified>
  <cp:revision>1</cp:revision>
  <dc:title>Status of ICT  in the Education in Bangladesh</dc:title>
</cp:coreProperties>
</file>

<file path=docProps/thumbnail.jpeg>
</file>